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57" r:id="rId4"/>
    <p:sldId id="258" r:id="rId5"/>
    <p:sldId id="259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7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434FDC-1B0E-485D-8AEB-F9EC4EDE50EF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</dgm:pt>
    <dgm:pt modelId="{72DCEC01-631E-4E84-9F4B-3F3D294D6FA2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1. Identificar actividades</a:t>
          </a:r>
          <a:endParaRPr lang="es-MX" dirty="0"/>
        </a:p>
      </dgm:t>
    </dgm:pt>
    <dgm:pt modelId="{0C2D6B63-8794-4577-BF52-600E2B688407}" type="parTrans" cxnId="{D95E218E-E174-4D1A-8026-5BCF6CD99D34}">
      <dgm:prSet/>
      <dgm:spPr/>
      <dgm:t>
        <a:bodyPr/>
        <a:lstStyle/>
        <a:p>
          <a:endParaRPr lang="es-MX"/>
        </a:p>
      </dgm:t>
    </dgm:pt>
    <dgm:pt modelId="{83FA6FE1-7636-4D9D-8971-0243B046D490}" type="sibTrans" cxnId="{D95E218E-E174-4D1A-8026-5BCF6CD99D34}">
      <dgm:prSet/>
      <dgm:spPr/>
      <dgm:t>
        <a:bodyPr/>
        <a:lstStyle/>
        <a:p>
          <a:endParaRPr lang="es-MX"/>
        </a:p>
      </dgm:t>
    </dgm:pt>
    <dgm:pt modelId="{0EA7F45A-9158-4B38-AA46-3123C45ECA10}">
      <dgm:prSet phldrT="[Texto]"/>
      <dgm:spPr>
        <a:solidFill>
          <a:srgbClr val="0070C0"/>
        </a:solidFill>
      </dgm:spPr>
      <dgm:t>
        <a:bodyPr/>
        <a:lstStyle/>
        <a:p>
          <a:r>
            <a:rPr lang="es-MX" dirty="0" smtClean="0"/>
            <a:t>2. Identificar los conceptos de costos de las actividades</a:t>
          </a:r>
          <a:endParaRPr lang="es-MX" dirty="0"/>
        </a:p>
      </dgm:t>
    </dgm:pt>
    <dgm:pt modelId="{9DA499D5-4E7D-4602-B68E-44F56E2FA64F}" type="parTrans" cxnId="{E980F342-02C6-4C46-BF68-933C361DA669}">
      <dgm:prSet/>
      <dgm:spPr/>
      <dgm:t>
        <a:bodyPr/>
        <a:lstStyle/>
        <a:p>
          <a:endParaRPr lang="es-MX"/>
        </a:p>
      </dgm:t>
    </dgm:pt>
    <dgm:pt modelId="{F01BA247-EC1F-4951-B143-83BD9F6D083A}" type="sibTrans" cxnId="{E980F342-02C6-4C46-BF68-933C361DA669}">
      <dgm:prSet/>
      <dgm:spPr/>
      <dgm:t>
        <a:bodyPr/>
        <a:lstStyle/>
        <a:p>
          <a:endParaRPr lang="es-MX"/>
        </a:p>
      </dgm:t>
    </dgm:pt>
    <dgm:pt modelId="{56DA20F1-8A2C-48B9-A29C-729EDECFAA40}">
      <dgm:prSet phldrT="[Texto]"/>
      <dgm:spPr>
        <a:solidFill>
          <a:srgbClr val="92D050"/>
        </a:solidFill>
      </dgm:spPr>
      <dgm:t>
        <a:bodyPr/>
        <a:lstStyle/>
        <a:p>
          <a:r>
            <a:rPr lang="es-MX" b="1" dirty="0" smtClean="0">
              <a:solidFill>
                <a:srgbClr val="002060"/>
              </a:solidFill>
            </a:rPr>
            <a:t>4. Asignar los costos a las actividades a los materiales y al producto</a:t>
          </a:r>
          <a:endParaRPr lang="es-MX" b="1" dirty="0">
            <a:solidFill>
              <a:srgbClr val="002060"/>
            </a:solidFill>
          </a:endParaRPr>
        </a:p>
      </dgm:t>
    </dgm:pt>
    <dgm:pt modelId="{F9EAC430-2C37-403B-81E2-4D2D9D2D4C20}" type="parTrans" cxnId="{AEF735C0-49E4-4CB7-B9A3-E0D71512625D}">
      <dgm:prSet/>
      <dgm:spPr/>
      <dgm:t>
        <a:bodyPr/>
        <a:lstStyle/>
        <a:p>
          <a:endParaRPr lang="es-MX"/>
        </a:p>
      </dgm:t>
    </dgm:pt>
    <dgm:pt modelId="{F36F30C0-CE84-4BA0-9A17-31274F6C71EE}" type="sibTrans" cxnId="{AEF735C0-49E4-4CB7-B9A3-E0D71512625D}">
      <dgm:prSet/>
      <dgm:spPr/>
      <dgm:t>
        <a:bodyPr/>
        <a:lstStyle/>
        <a:p>
          <a:endParaRPr lang="es-MX"/>
        </a:p>
      </dgm:t>
    </dgm:pt>
    <dgm:pt modelId="{4FD3936C-91F7-43E5-89F5-2B288B81234E}">
      <dgm:prSet phldrT="[Texto]"/>
      <dgm:spPr>
        <a:solidFill>
          <a:srgbClr val="66CCFF"/>
        </a:solidFill>
      </dgm:spPr>
      <dgm:t>
        <a:bodyPr/>
        <a:lstStyle/>
        <a:p>
          <a:r>
            <a:rPr lang="es-MX" b="1" dirty="0" smtClean="0">
              <a:solidFill>
                <a:srgbClr val="100000"/>
              </a:solidFill>
            </a:rPr>
            <a:t>3. Identificar los Cost Driver </a:t>
          </a:r>
          <a:endParaRPr lang="es-MX" b="1" dirty="0">
            <a:solidFill>
              <a:srgbClr val="100000"/>
            </a:solidFill>
          </a:endParaRPr>
        </a:p>
      </dgm:t>
    </dgm:pt>
    <dgm:pt modelId="{A8EB002D-6A8A-46E3-97FA-B9F05CE57AB0}" type="parTrans" cxnId="{60EEDA18-1BE0-415B-84A9-8D89DD8A4C39}">
      <dgm:prSet/>
      <dgm:spPr/>
      <dgm:t>
        <a:bodyPr/>
        <a:lstStyle/>
        <a:p>
          <a:endParaRPr lang="es-MX"/>
        </a:p>
      </dgm:t>
    </dgm:pt>
    <dgm:pt modelId="{F456A927-7F32-48C7-97B0-A0C75C4A1198}" type="sibTrans" cxnId="{60EEDA18-1BE0-415B-84A9-8D89DD8A4C39}">
      <dgm:prSet/>
      <dgm:spPr/>
      <dgm:t>
        <a:bodyPr/>
        <a:lstStyle/>
        <a:p>
          <a:endParaRPr lang="es-MX"/>
        </a:p>
      </dgm:t>
    </dgm:pt>
    <dgm:pt modelId="{91D76A5A-3F6F-4037-ABC3-CDACEE3EF321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5. Asignación de los costos directos  a los productos</a:t>
          </a:r>
          <a:endParaRPr lang="es-MX" dirty="0">
            <a:solidFill>
              <a:schemeClr val="tx1"/>
            </a:solidFill>
          </a:endParaRPr>
        </a:p>
      </dgm:t>
    </dgm:pt>
    <dgm:pt modelId="{FAF4F03D-6BCA-4F07-B615-5C12DBD6D63F}" type="parTrans" cxnId="{C645139F-F402-4497-91C2-61A67CB0166A}">
      <dgm:prSet/>
      <dgm:spPr/>
      <dgm:t>
        <a:bodyPr/>
        <a:lstStyle/>
        <a:p>
          <a:endParaRPr lang="es-MX"/>
        </a:p>
      </dgm:t>
    </dgm:pt>
    <dgm:pt modelId="{1FFD097F-1E19-420E-9565-0172DB30BCC3}" type="sibTrans" cxnId="{C645139F-F402-4497-91C2-61A67CB0166A}">
      <dgm:prSet/>
      <dgm:spPr/>
      <dgm:t>
        <a:bodyPr/>
        <a:lstStyle/>
        <a:p>
          <a:endParaRPr lang="es-MX"/>
        </a:p>
      </dgm:t>
    </dgm:pt>
    <dgm:pt modelId="{7717BD33-A5B4-4FF8-940A-11F868333FB6}" type="pres">
      <dgm:prSet presAssocID="{41434FDC-1B0E-485D-8AEB-F9EC4EDE50EF}" presName="CompostProcess" presStyleCnt="0">
        <dgm:presLayoutVars>
          <dgm:dir/>
          <dgm:resizeHandles val="exact"/>
        </dgm:presLayoutVars>
      </dgm:prSet>
      <dgm:spPr/>
    </dgm:pt>
    <dgm:pt modelId="{394EA0C2-BAFD-4516-BEFB-25ED573D1A1E}" type="pres">
      <dgm:prSet presAssocID="{41434FDC-1B0E-485D-8AEB-F9EC4EDE50EF}" presName="arrow" presStyleLbl="bgShp" presStyleIdx="0" presStyleCnt="1"/>
      <dgm:spPr>
        <a:solidFill>
          <a:srgbClr val="219797"/>
        </a:solidFill>
      </dgm:spPr>
    </dgm:pt>
    <dgm:pt modelId="{C2B6D441-73B4-48D4-BA0F-F236FF7E7411}" type="pres">
      <dgm:prSet presAssocID="{41434FDC-1B0E-485D-8AEB-F9EC4EDE50EF}" presName="linearProcess" presStyleCnt="0"/>
      <dgm:spPr/>
    </dgm:pt>
    <dgm:pt modelId="{38AA83ED-4C50-4592-8358-3159F4A7FB92}" type="pres">
      <dgm:prSet presAssocID="{72DCEC01-631E-4E84-9F4B-3F3D294D6FA2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D13907C-728D-492D-B8A1-35E0758EA777}" type="pres">
      <dgm:prSet presAssocID="{83FA6FE1-7636-4D9D-8971-0243B046D490}" presName="sibTrans" presStyleCnt="0"/>
      <dgm:spPr/>
    </dgm:pt>
    <dgm:pt modelId="{07B53CF3-DFEB-4058-A7DF-958A0EAB9F2F}" type="pres">
      <dgm:prSet presAssocID="{0EA7F45A-9158-4B38-AA46-3123C45ECA1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6C17F9-6979-4CC6-8AF0-61E1CAD76D16}" type="pres">
      <dgm:prSet presAssocID="{F01BA247-EC1F-4951-B143-83BD9F6D083A}" presName="sibTrans" presStyleCnt="0"/>
      <dgm:spPr/>
    </dgm:pt>
    <dgm:pt modelId="{2B325E91-2B2B-406D-ADDE-78F359FC731D}" type="pres">
      <dgm:prSet presAssocID="{4FD3936C-91F7-43E5-89F5-2B288B81234E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4C94F3-854D-4963-9C14-7BFA4C632C8E}" type="pres">
      <dgm:prSet presAssocID="{F456A927-7F32-48C7-97B0-A0C75C4A1198}" presName="sibTrans" presStyleCnt="0"/>
      <dgm:spPr/>
    </dgm:pt>
    <dgm:pt modelId="{2DD55CFB-FF28-43EC-ABF3-41EF2E8B0F6E}" type="pres">
      <dgm:prSet presAssocID="{56DA20F1-8A2C-48B9-A29C-729EDECFAA4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AA9CA7-B970-4118-9FF2-485D08C5100A}" type="pres">
      <dgm:prSet presAssocID="{F36F30C0-CE84-4BA0-9A17-31274F6C71EE}" presName="sibTrans" presStyleCnt="0"/>
      <dgm:spPr/>
    </dgm:pt>
    <dgm:pt modelId="{37FBC03B-9988-412D-8A0E-2DC37A24C742}" type="pres">
      <dgm:prSet presAssocID="{91D76A5A-3F6F-4037-ABC3-CDACEE3EF321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95E218E-E174-4D1A-8026-5BCF6CD99D34}" srcId="{41434FDC-1B0E-485D-8AEB-F9EC4EDE50EF}" destId="{72DCEC01-631E-4E84-9F4B-3F3D294D6FA2}" srcOrd="0" destOrd="0" parTransId="{0C2D6B63-8794-4577-BF52-600E2B688407}" sibTransId="{83FA6FE1-7636-4D9D-8971-0243B046D490}"/>
    <dgm:cxn modelId="{044E0842-05E2-4BD8-8864-73BAC2ECF97C}" type="presOf" srcId="{41434FDC-1B0E-485D-8AEB-F9EC4EDE50EF}" destId="{7717BD33-A5B4-4FF8-940A-11F868333FB6}" srcOrd="0" destOrd="0" presId="urn:microsoft.com/office/officeart/2005/8/layout/hProcess9"/>
    <dgm:cxn modelId="{E980F342-02C6-4C46-BF68-933C361DA669}" srcId="{41434FDC-1B0E-485D-8AEB-F9EC4EDE50EF}" destId="{0EA7F45A-9158-4B38-AA46-3123C45ECA10}" srcOrd="1" destOrd="0" parTransId="{9DA499D5-4E7D-4602-B68E-44F56E2FA64F}" sibTransId="{F01BA247-EC1F-4951-B143-83BD9F6D083A}"/>
    <dgm:cxn modelId="{AEF735C0-49E4-4CB7-B9A3-E0D71512625D}" srcId="{41434FDC-1B0E-485D-8AEB-F9EC4EDE50EF}" destId="{56DA20F1-8A2C-48B9-A29C-729EDECFAA40}" srcOrd="3" destOrd="0" parTransId="{F9EAC430-2C37-403B-81E2-4D2D9D2D4C20}" sibTransId="{F36F30C0-CE84-4BA0-9A17-31274F6C71EE}"/>
    <dgm:cxn modelId="{60EEDA18-1BE0-415B-84A9-8D89DD8A4C39}" srcId="{41434FDC-1B0E-485D-8AEB-F9EC4EDE50EF}" destId="{4FD3936C-91F7-43E5-89F5-2B288B81234E}" srcOrd="2" destOrd="0" parTransId="{A8EB002D-6A8A-46E3-97FA-B9F05CE57AB0}" sibTransId="{F456A927-7F32-48C7-97B0-A0C75C4A1198}"/>
    <dgm:cxn modelId="{B9661F7A-A0D7-4A34-9A05-34C608B118E3}" type="presOf" srcId="{72DCEC01-631E-4E84-9F4B-3F3D294D6FA2}" destId="{38AA83ED-4C50-4592-8358-3159F4A7FB92}" srcOrd="0" destOrd="0" presId="urn:microsoft.com/office/officeart/2005/8/layout/hProcess9"/>
    <dgm:cxn modelId="{597ADE36-89B6-4545-8B3F-FA9BF26EC896}" type="presOf" srcId="{91D76A5A-3F6F-4037-ABC3-CDACEE3EF321}" destId="{37FBC03B-9988-412D-8A0E-2DC37A24C742}" srcOrd="0" destOrd="0" presId="urn:microsoft.com/office/officeart/2005/8/layout/hProcess9"/>
    <dgm:cxn modelId="{724F83B5-9F01-4B19-B4D8-6A308F3B15B4}" type="presOf" srcId="{0EA7F45A-9158-4B38-AA46-3123C45ECA10}" destId="{07B53CF3-DFEB-4058-A7DF-958A0EAB9F2F}" srcOrd="0" destOrd="0" presId="urn:microsoft.com/office/officeart/2005/8/layout/hProcess9"/>
    <dgm:cxn modelId="{C645139F-F402-4497-91C2-61A67CB0166A}" srcId="{41434FDC-1B0E-485D-8AEB-F9EC4EDE50EF}" destId="{91D76A5A-3F6F-4037-ABC3-CDACEE3EF321}" srcOrd="4" destOrd="0" parTransId="{FAF4F03D-6BCA-4F07-B615-5C12DBD6D63F}" sibTransId="{1FFD097F-1E19-420E-9565-0172DB30BCC3}"/>
    <dgm:cxn modelId="{D4334151-2EFE-4325-A49A-603FBFED2F5E}" type="presOf" srcId="{4FD3936C-91F7-43E5-89F5-2B288B81234E}" destId="{2B325E91-2B2B-406D-ADDE-78F359FC731D}" srcOrd="0" destOrd="0" presId="urn:microsoft.com/office/officeart/2005/8/layout/hProcess9"/>
    <dgm:cxn modelId="{6D66FDFF-25B7-43E3-8D04-D1F6CCEFC4EF}" type="presOf" srcId="{56DA20F1-8A2C-48B9-A29C-729EDECFAA40}" destId="{2DD55CFB-FF28-43EC-ABF3-41EF2E8B0F6E}" srcOrd="0" destOrd="0" presId="urn:microsoft.com/office/officeart/2005/8/layout/hProcess9"/>
    <dgm:cxn modelId="{14992571-DB34-4275-868E-D73EE40156B5}" type="presParOf" srcId="{7717BD33-A5B4-4FF8-940A-11F868333FB6}" destId="{394EA0C2-BAFD-4516-BEFB-25ED573D1A1E}" srcOrd="0" destOrd="0" presId="urn:microsoft.com/office/officeart/2005/8/layout/hProcess9"/>
    <dgm:cxn modelId="{95387B68-4839-44F2-9F9E-0FCA502D3E33}" type="presParOf" srcId="{7717BD33-A5B4-4FF8-940A-11F868333FB6}" destId="{C2B6D441-73B4-48D4-BA0F-F236FF7E7411}" srcOrd="1" destOrd="0" presId="urn:microsoft.com/office/officeart/2005/8/layout/hProcess9"/>
    <dgm:cxn modelId="{853FCEA8-A46A-4825-9276-2401F02A1EAD}" type="presParOf" srcId="{C2B6D441-73B4-48D4-BA0F-F236FF7E7411}" destId="{38AA83ED-4C50-4592-8358-3159F4A7FB92}" srcOrd="0" destOrd="0" presId="urn:microsoft.com/office/officeart/2005/8/layout/hProcess9"/>
    <dgm:cxn modelId="{83C1E38B-6580-4D73-BABF-D48DE89A2392}" type="presParOf" srcId="{C2B6D441-73B4-48D4-BA0F-F236FF7E7411}" destId="{ED13907C-728D-492D-B8A1-35E0758EA777}" srcOrd="1" destOrd="0" presId="urn:microsoft.com/office/officeart/2005/8/layout/hProcess9"/>
    <dgm:cxn modelId="{9E19D08C-C828-4FDF-9E2E-FD47783388E7}" type="presParOf" srcId="{C2B6D441-73B4-48D4-BA0F-F236FF7E7411}" destId="{07B53CF3-DFEB-4058-A7DF-958A0EAB9F2F}" srcOrd="2" destOrd="0" presId="urn:microsoft.com/office/officeart/2005/8/layout/hProcess9"/>
    <dgm:cxn modelId="{F5DF210A-567F-478E-8109-AD1B0D8F083F}" type="presParOf" srcId="{C2B6D441-73B4-48D4-BA0F-F236FF7E7411}" destId="{0C6C17F9-6979-4CC6-8AF0-61E1CAD76D16}" srcOrd="3" destOrd="0" presId="urn:microsoft.com/office/officeart/2005/8/layout/hProcess9"/>
    <dgm:cxn modelId="{42851AB7-EDF3-4456-8376-A1F94B9FD040}" type="presParOf" srcId="{C2B6D441-73B4-48D4-BA0F-F236FF7E7411}" destId="{2B325E91-2B2B-406D-ADDE-78F359FC731D}" srcOrd="4" destOrd="0" presId="urn:microsoft.com/office/officeart/2005/8/layout/hProcess9"/>
    <dgm:cxn modelId="{8A434FF8-6D45-4A6D-8942-6615511347F2}" type="presParOf" srcId="{C2B6D441-73B4-48D4-BA0F-F236FF7E7411}" destId="{1D4C94F3-854D-4963-9C14-7BFA4C632C8E}" srcOrd="5" destOrd="0" presId="urn:microsoft.com/office/officeart/2005/8/layout/hProcess9"/>
    <dgm:cxn modelId="{0A7C800F-0AA8-4024-9568-179B27371F7E}" type="presParOf" srcId="{C2B6D441-73B4-48D4-BA0F-F236FF7E7411}" destId="{2DD55CFB-FF28-43EC-ABF3-41EF2E8B0F6E}" srcOrd="6" destOrd="0" presId="urn:microsoft.com/office/officeart/2005/8/layout/hProcess9"/>
    <dgm:cxn modelId="{60A3A774-86FA-439B-BF2A-A7957F530C19}" type="presParOf" srcId="{C2B6D441-73B4-48D4-BA0F-F236FF7E7411}" destId="{D9AA9CA7-B970-4118-9FF2-485D08C5100A}" srcOrd="7" destOrd="0" presId="urn:microsoft.com/office/officeart/2005/8/layout/hProcess9"/>
    <dgm:cxn modelId="{EE0CAB52-B566-4F77-A181-D9EF3615E7C8}" type="presParOf" srcId="{C2B6D441-73B4-48D4-BA0F-F236FF7E7411}" destId="{37FBC03B-9988-412D-8A0E-2DC37A24C742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94EA0C2-BAFD-4516-BEFB-25ED573D1A1E}">
      <dsp:nvSpPr>
        <dsp:cNvPr id="0" name=""/>
        <dsp:cNvSpPr/>
      </dsp:nvSpPr>
      <dsp:spPr>
        <a:xfrm>
          <a:off x="661535" y="0"/>
          <a:ext cx="7497401" cy="4064000"/>
        </a:xfrm>
        <a:prstGeom prst="rightArrow">
          <a:avLst/>
        </a:prstGeom>
        <a:solidFill>
          <a:srgbClr val="219797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8AA83ED-4C50-4592-8358-3159F4A7FB92}">
      <dsp:nvSpPr>
        <dsp:cNvPr id="0" name=""/>
        <dsp:cNvSpPr/>
      </dsp:nvSpPr>
      <dsp:spPr>
        <a:xfrm>
          <a:off x="3876" y="1219199"/>
          <a:ext cx="1694753" cy="1625600"/>
        </a:xfrm>
        <a:prstGeom prst="round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1. Identificar actividades</a:t>
          </a:r>
          <a:endParaRPr lang="es-MX" sz="1800" kern="1200" dirty="0"/>
        </a:p>
      </dsp:txBody>
      <dsp:txXfrm>
        <a:off x="3876" y="1219199"/>
        <a:ext cx="1694753" cy="1625600"/>
      </dsp:txXfrm>
    </dsp:sp>
    <dsp:sp modelId="{07B53CF3-DFEB-4058-A7DF-958A0EAB9F2F}">
      <dsp:nvSpPr>
        <dsp:cNvPr id="0" name=""/>
        <dsp:cNvSpPr/>
      </dsp:nvSpPr>
      <dsp:spPr>
        <a:xfrm>
          <a:off x="1783367" y="1219199"/>
          <a:ext cx="1694753" cy="1625600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2. Identificar los conceptos de costos de las actividades</a:t>
          </a:r>
          <a:endParaRPr lang="es-MX" sz="1800" kern="1200" dirty="0"/>
        </a:p>
      </dsp:txBody>
      <dsp:txXfrm>
        <a:off x="1783367" y="1219199"/>
        <a:ext cx="1694753" cy="1625600"/>
      </dsp:txXfrm>
    </dsp:sp>
    <dsp:sp modelId="{2B325E91-2B2B-406D-ADDE-78F359FC731D}">
      <dsp:nvSpPr>
        <dsp:cNvPr id="0" name=""/>
        <dsp:cNvSpPr/>
      </dsp:nvSpPr>
      <dsp:spPr>
        <a:xfrm>
          <a:off x="3562859" y="1219199"/>
          <a:ext cx="1694753" cy="1625600"/>
        </a:xfrm>
        <a:prstGeom prst="roundRect">
          <a:avLst/>
        </a:prstGeom>
        <a:solidFill>
          <a:srgbClr val="66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100000"/>
              </a:solidFill>
            </a:rPr>
            <a:t>3. Identificar los Cost Driver </a:t>
          </a:r>
          <a:endParaRPr lang="es-MX" sz="1800" b="1" kern="1200" dirty="0">
            <a:solidFill>
              <a:srgbClr val="100000"/>
            </a:solidFill>
          </a:endParaRPr>
        </a:p>
      </dsp:txBody>
      <dsp:txXfrm>
        <a:off x="3562859" y="1219199"/>
        <a:ext cx="1694753" cy="1625600"/>
      </dsp:txXfrm>
    </dsp:sp>
    <dsp:sp modelId="{2DD55CFB-FF28-43EC-ABF3-41EF2E8B0F6E}">
      <dsp:nvSpPr>
        <dsp:cNvPr id="0" name=""/>
        <dsp:cNvSpPr/>
      </dsp:nvSpPr>
      <dsp:spPr>
        <a:xfrm>
          <a:off x="5342350" y="1219199"/>
          <a:ext cx="1694753" cy="1625600"/>
        </a:xfrm>
        <a:prstGeom prst="round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002060"/>
              </a:solidFill>
            </a:rPr>
            <a:t>4. Asignar los costos a las actividades a los materiales y al producto</a:t>
          </a:r>
          <a:endParaRPr lang="es-MX" sz="1800" b="1" kern="1200" dirty="0">
            <a:solidFill>
              <a:srgbClr val="002060"/>
            </a:solidFill>
          </a:endParaRPr>
        </a:p>
      </dsp:txBody>
      <dsp:txXfrm>
        <a:off x="5342350" y="1219199"/>
        <a:ext cx="1694753" cy="1625600"/>
      </dsp:txXfrm>
    </dsp:sp>
    <dsp:sp modelId="{37FBC03B-9988-412D-8A0E-2DC37A24C742}">
      <dsp:nvSpPr>
        <dsp:cNvPr id="0" name=""/>
        <dsp:cNvSpPr/>
      </dsp:nvSpPr>
      <dsp:spPr>
        <a:xfrm>
          <a:off x="7121842" y="1219199"/>
          <a:ext cx="1694753" cy="16256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/>
              </a:solidFill>
            </a:rPr>
            <a:t>5. Asignación de los costos directos  a los productos</a:t>
          </a:r>
          <a:endParaRPr lang="es-MX" sz="1800" kern="1200" dirty="0">
            <a:solidFill>
              <a:schemeClr val="tx1"/>
            </a:solidFill>
          </a:endParaRPr>
        </a:p>
      </dsp:txBody>
      <dsp:txXfrm>
        <a:off x="7121842" y="1219199"/>
        <a:ext cx="1694753" cy="162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33670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Costeo por Actividades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43808" y="548680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Recursos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67544" y="2636912"/>
            <a:ext cx="3770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/>
              <a:t>Elementos humanos, fisicos </a:t>
            </a:r>
          </a:p>
          <a:p>
            <a:pPr algn="ctr">
              <a:defRPr/>
            </a:pPr>
            <a:r>
              <a:rPr lang="en-US" dirty="0"/>
              <a:t>o tecnologicos utilizados o consumidos </a:t>
            </a:r>
          </a:p>
          <a:p>
            <a:pPr algn="ctr">
              <a:defRPr/>
            </a:pPr>
            <a:r>
              <a:rPr lang="en-US" dirty="0"/>
              <a:t>en las actividades</a:t>
            </a:r>
            <a:endParaRPr lang="es-E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4931346" y="1260034"/>
          <a:ext cx="3810000" cy="4546472"/>
        </p:xfrm>
        <a:graphic>
          <a:graphicData uri="http://schemas.openxmlformats.org/presentationml/2006/ole">
            <p:oleObj spid="_x0000_s36866" name="Clip" r:id="rId4" imgW="1113120" imgH="906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39750" y="620713"/>
            <a:ext cx="8305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¿CÓMO OPERA EL SISTEMA ABC?</a:t>
            </a:r>
          </a:p>
        </p:txBody>
      </p:sp>
      <p:sp>
        <p:nvSpPr>
          <p:cNvPr id="3" name="2 Rectángulo"/>
          <p:cNvSpPr>
            <a:spLocks noChangeArrowheads="1"/>
          </p:cNvSpPr>
          <p:nvPr/>
        </p:nvSpPr>
        <p:spPr bwMode="auto">
          <a:xfrm>
            <a:off x="611560" y="1556792"/>
            <a:ext cx="2016125" cy="360362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r>
              <a:rPr lang="es-MX" dirty="0"/>
              <a:t>Gastos Directos</a:t>
            </a:r>
          </a:p>
        </p:txBody>
      </p:sp>
      <p:cxnSp>
        <p:nvCxnSpPr>
          <p:cNvPr id="4" name="4 Conector recto de flecha"/>
          <p:cNvCxnSpPr>
            <a:cxnSpLocks noChangeShapeType="1"/>
          </p:cNvCxnSpPr>
          <p:nvPr/>
        </p:nvCxnSpPr>
        <p:spPr bwMode="auto">
          <a:xfrm>
            <a:off x="2843808" y="1772816"/>
            <a:ext cx="230505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" name="5 Elipse"/>
          <p:cNvSpPr>
            <a:spLocks noChangeArrowheads="1"/>
          </p:cNvSpPr>
          <p:nvPr/>
        </p:nvSpPr>
        <p:spPr bwMode="auto">
          <a:xfrm>
            <a:off x="5652120" y="1628800"/>
            <a:ext cx="1871662" cy="79057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s-MX" sz="2000" dirty="0"/>
              <a:t>Producto</a:t>
            </a:r>
          </a:p>
        </p:txBody>
      </p:sp>
      <p:sp>
        <p:nvSpPr>
          <p:cNvPr id="6" name="6 Rectángulo"/>
          <p:cNvSpPr>
            <a:spLocks noChangeArrowheads="1"/>
          </p:cNvSpPr>
          <p:nvPr/>
        </p:nvSpPr>
        <p:spPr bwMode="auto">
          <a:xfrm>
            <a:off x="611560" y="2420888"/>
            <a:ext cx="2016125" cy="358775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r>
              <a:rPr lang="es-MX" dirty="0"/>
              <a:t>Gastos Indirectos</a:t>
            </a:r>
          </a:p>
        </p:txBody>
      </p:sp>
      <p:cxnSp>
        <p:nvCxnSpPr>
          <p:cNvPr id="7" name="6 Conector recto de flecha"/>
          <p:cNvCxnSpPr/>
          <p:nvPr/>
        </p:nvCxnSpPr>
        <p:spPr bwMode="auto">
          <a:xfrm>
            <a:off x="1619672" y="2996952"/>
            <a:ext cx="0" cy="79216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9 Elipse"/>
          <p:cNvSpPr>
            <a:spLocks noChangeArrowheads="1"/>
          </p:cNvSpPr>
          <p:nvPr/>
        </p:nvSpPr>
        <p:spPr bwMode="auto">
          <a:xfrm>
            <a:off x="683568" y="4149080"/>
            <a:ext cx="1944688" cy="720725"/>
          </a:xfrm>
          <a:prstGeom prst="ellipse">
            <a:avLst/>
          </a:prstGeom>
          <a:solidFill>
            <a:srgbClr val="C00000"/>
          </a:solidFill>
          <a:ln w="9525" algn="ctr">
            <a:solidFill>
              <a:srgbClr val="FFCC99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Agrupan  actividades</a:t>
            </a:r>
          </a:p>
        </p:txBody>
      </p:sp>
      <p:cxnSp>
        <p:nvCxnSpPr>
          <p:cNvPr id="9" name="8 Conector angular"/>
          <p:cNvCxnSpPr/>
          <p:nvPr/>
        </p:nvCxnSpPr>
        <p:spPr bwMode="auto">
          <a:xfrm flipV="1">
            <a:off x="2699792" y="3645024"/>
            <a:ext cx="2087562" cy="8651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" name="12 Rectángulo redondeado"/>
          <p:cNvSpPr>
            <a:spLocks noChangeArrowheads="1"/>
          </p:cNvSpPr>
          <p:nvPr/>
        </p:nvSpPr>
        <p:spPr bwMode="auto">
          <a:xfrm>
            <a:off x="5148064" y="3068960"/>
            <a:ext cx="3529013" cy="1871662"/>
          </a:xfrm>
          <a:prstGeom prst="roundRect">
            <a:avLst>
              <a:gd name="adj" fmla="val 16667"/>
            </a:avLst>
          </a:prstGeom>
          <a:solidFill>
            <a:srgbClr val="219797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s-MX" dirty="0">
                <a:solidFill>
                  <a:srgbClr val="000000"/>
                </a:solidFill>
              </a:rPr>
              <a:t>Monto del costo cada vez que decidimos ejecutar  alguna acción  que implique el uso de recursos para obtener un servicio o producto</a:t>
            </a:r>
          </a:p>
          <a:p>
            <a:pPr algn="ctr"/>
            <a:r>
              <a:rPr lang="es-MX" dirty="0">
                <a:solidFill>
                  <a:srgbClr val="000000"/>
                </a:solidFill>
              </a:rPr>
              <a:t>(COST DRIVER)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 l="9367" b="12366"/>
          <a:stretch>
            <a:fillRect/>
          </a:stretch>
        </p:blipFill>
        <p:spPr bwMode="auto">
          <a:xfrm>
            <a:off x="1043608" y="5445224"/>
            <a:ext cx="6967538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15 Conector recto de flecha"/>
          <p:cNvCxnSpPr>
            <a:cxnSpLocks noChangeShapeType="1"/>
          </p:cNvCxnSpPr>
          <p:nvPr/>
        </p:nvCxnSpPr>
        <p:spPr bwMode="auto">
          <a:xfrm flipH="1" flipV="1">
            <a:off x="6732240" y="2492896"/>
            <a:ext cx="71437" cy="360362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323850" y="908050"/>
            <a:ext cx="8305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Pasos para el diseño de un sistema ABC</a:t>
            </a:r>
          </a:p>
        </p:txBody>
      </p:sp>
      <p:graphicFrame>
        <p:nvGraphicFramePr>
          <p:cNvPr id="3" name="2 Diagrama"/>
          <p:cNvGraphicFramePr/>
          <p:nvPr/>
        </p:nvGraphicFramePr>
        <p:xfrm>
          <a:off x="0" y="2060848"/>
          <a:ext cx="88204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2204864"/>
            <a:ext cx="68407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El sistema ABC se instaura como una filosofía de gestión empresarial, en la cual deben participar todos los individuos que conformen la</a:t>
            </a:r>
          </a:p>
          <a:p>
            <a:pPr algn="ctr"/>
            <a:r>
              <a:rPr lang="es-MX" dirty="0" smtClean="0"/>
              <a:t>empresa, desde los obreros y trabajadores de la planta,</a:t>
            </a:r>
          </a:p>
          <a:p>
            <a:pPr algn="ctr"/>
            <a:r>
              <a:rPr lang="es-MX" dirty="0" smtClean="0"/>
              <a:t>hasta los más altos directivos, ya que al tener cubiertos</a:t>
            </a:r>
          </a:p>
          <a:p>
            <a:pPr algn="ctr"/>
            <a:r>
              <a:rPr lang="es-MX" dirty="0" smtClean="0"/>
              <a:t>todos los sectores productivos, se lleva a la empresa a</a:t>
            </a:r>
          </a:p>
          <a:p>
            <a:pPr algn="ctr"/>
            <a:r>
              <a:rPr lang="es-MX" dirty="0" smtClean="0"/>
              <a:t>conseguir ventajas competitivas y comparativas frente a</a:t>
            </a:r>
          </a:p>
          <a:p>
            <a:pPr algn="ctr"/>
            <a:r>
              <a:rPr lang="es-MX" dirty="0" smtClean="0"/>
              <a:t>las entidades que ejercen su misma actividad.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b="1" dirty="0" smtClean="0"/>
              <a:t>CINIF. (2014) Normas de Información Financiera. México: CINIF</a:t>
            </a:r>
          </a:p>
          <a:p>
            <a:endParaRPr lang="es-MX" sz="2400" dirty="0" smtClean="0"/>
          </a:p>
          <a:p>
            <a:pPr lvl="0" algn="just"/>
            <a:r>
              <a:rPr lang="es-ES" sz="2400" b="1" dirty="0" smtClean="0"/>
              <a:t>Ramírez D. (2004) Contabilidad Administrativa. México: Mc Graw Hill</a:t>
            </a:r>
          </a:p>
          <a:p>
            <a:pPr lvl="0" algn="just"/>
            <a:endParaRPr lang="es-ES" sz="2400" b="1" dirty="0" smtClean="0"/>
          </a:p>
          <a:p>
            <a:pPr lvl="0" algn="just"/>
            <a:r>
              <a:rPr lang="es-ES" sz="2400" b="1" dirty="0" smtClean="0"/>
              <a:t>Polimeni R. &amp; Fabozzi F. (2005) Contabilidad de Costos: conceptos y aplicaciones para la toma de decisiones gerenciales.</a:t>
            </a:r>
          </a:p>
          <a:p>
            <a:pPr lvl="0" algn="just"/>
            <a:r>
              <a:rPr lang="es-ES" sz="2400" b="1" dirty="0" smtClean="0"/>
              <a:t>México: Mc Graw Hill</a:t>
            </a:r>
            <a:endParaRPr lang="es-MX" sz="2400" dirty="0" smtClean="0"/>
          </a:p>
          <a:p>
            <a:endParaRPr lang="es-MX" sz="2800" dirty="0" smtClean="0"/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2" y="620688"/>
            <a:ext cx="820866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Costeo por actividades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 acuerdo al sistema ABC los productos no generan costos, son las actividades las que consumen recursos.</a:t>
            </a:r>
          </a:p>
          <a:p>
            <a:pPr marL="342900" indent="-342900" algn="just">
              <a:lnSpc>
                <a:spcPct val="150000"/>
              </a:lnSpc>
            </a:pP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According to the ABC System products do not generate costs, are the activities that consume resources.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Sistema ABC, productos, actividades y  costo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ABC system, products, activities and cost</a:t>
            </a: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/>
              <a:t>Identificar las características de un Sistema de Costeo por actividades, según las NIF mexicanas y preparar estados financieros</a:t>
            </a:r>
            <a:endParaRPr lang="es-MX" sz="2800" dirty="0" smtClean="0"/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IV : </a:t>
            </a:r>
            <a:r>
              <a:rPr lang="es-ES" sz="2800" b="1" dirty="0" smtClean="0"/>
              <a:t>Tendencias actuales en la determinación de los costos.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 smtClean="0"/>
              <a:t>Conocer y aplicar las técnicas para registro contable  de costeo por actividades y costos-precios de transferencia.</a:t>
            </a:r>
            <a:endParaRPr lang="es-MX" sz="2800" dirty="0" smtClean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4.1 </a:t>
            </a:r>
            <a:r>
              <a:rPr lang="es-ES" sz="2800" dirty="0" smtClean="0"/>
              <a:t>Costeo por Actividades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/>
              <a:t>El costo basado en actividades  (costo ABC) surge en la década de los 80 por Robert Kaplan Cooper, </a:t>
            </a:r>
          </a:p>
          <a:p>
            <a:pPr algn="ctr"/>
            <a:r>
              <a:rPr lang="es-MX" sz="2800" dirty="0" smtClean="0"/>
              <a:t>en este modelo los costos indirectos  no se asignan  a los productos,  se  asignan a las actividades  que realizan para producir dichos productos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95536" y="0"/>
            <a:ext cx="8379217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ABC </a:t>
            </a:r>
          </a:p>
          <a:p>
            <a:pPr algn="ctr">
              <a:defRPr/>
            </a:pPr>
            <a:r>
              <a:rPr lang="es-E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(Activity  Based Costing)</a:t>
            </a:r>
          </a:p>
        </p:txBody>
      </p:sp>
      <p:pic>
        <p:nvPicPr>
          <p:cNvPr id="6146" name="Picture 2" descr="https://encrypted-tbn1.gstatic.com/images?q=tbn:ANd9GcRZeguEwpvAkAMgk6H2P_mRGJx9l46qcr6ioMlZe119PBVZTmhPMo2n1H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437112"/>
            <a:ext cx="2895600" cy="15811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CuadroTexto"/>
          <p:cNvSpPr txBox="1"/>
          <p:nvPr/>
        </p:nvSpPr>
        <p:spPr>
          <a:xfrm>
            <a:off x="1331640" y="2204864"/>
            <a:ext cx="698477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El costeo basado en actividades es una herramienta útil </a:t>
            </a:r>
          </a:p>
          <a:p>
            <a:pPr algn="ctr"/>
            <a:r>
              <a:rPr lang="es-MX" sz="2800" dirty="0" smtClean="0"/>
              <a:t>de medición de costos,</a:t>
            </a:r>
          </a:p>
          <a:p>
            <a:pPr algn="ctr"/>
            <a:r>
              <a:rPr lang="es-MX" sz="2800" dirty="0" smtClean="0"/>
              <a:t>de planificación y de control estratégico </a:t>
            </a:r>
            <a:endParaRPr lang="es-MX" sz="2800" dirty="0"/>
          </a:p>
        </p:txBody>
      </p:sp>
    </p:spTree>
    <p:extLst>
      <p:ext uri="{BB962C8B-B14F-4D97-AF65-F5344CB8AC3E}">
        <p14:creationId xmlns="" xmlns:p14="http://schemas.microsoft.com/office/powerpoint/2010/main" val="37597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Rectángulo"/>
          <p:cNvSpPr>
            <a:spLocks noChangeArrowheads="1"/>
          </p:cNvSpPr>
          <p:nvPr/>
        </p:nvSpPr>
        <p:spPr bwMode="auto">
          <a:xfrm>
            <a:off x="1187624" y="4293096"/>
            <a:ext cx="6335712" cy="84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8938" indent="-388938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dirty="0">
                <a:latin typeface="Tahoma" pitchFamily="34" charset="0"/>
              </a:rPr>
              <a:t>	</a:t>
            </a:r>
          </a:p>
          <a:p>
            <a:pPr marL="388938" indent="-388938" algn="just">
              <a:lnSpc>
                <a:spcPct val="90000"/>
              </a:lnSpc>
              <a:buFont typeface="Wingdings" pitchFamily="2" charset="2"/>
              <a:buNone/>
            </a:pPr>
            <a:endParaRPr lang="es-ES_tradnl" dirty="0">
              <a:latin typeface="Tahoma" pitchFamily="34" charset="0"/>
            </a:endParaRPr>
          </a:p>
          <a:p>
            <a:pPr marL="388938" indent="-388938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dirty="0">
                <a:latin typeface="Tahoma" pitchFamily="34" charset="0"/>
              </a:rPr>
              <a:t>	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782356" y="476672"/>
            <a:ext cx="52046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Objetivos del Sistema ABC</a:t>
            </a:r>
            <a:endParaRPr lang="es-E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11560" y="1484784"/>
            <a:ext cx="4536504" cy="16561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latin typeface="Tahoma" pitchFamily="34" charset="0"/>
              </a:rPr>
              <a:t>1. Incrementar el valor agregado en beneficio del cliente.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707904" y="4077072"/>
            <a:ext cx="5256584" cy="16561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88938" indent="-388938" algn="just">
              <a:lnSpc>
                <a:spcPct val="90000"/>
              </a:lnSpc>
              <a:buFont typeface="Wingdings" pitchFamily="2" charset="2"/>
              <a:buNone/>
            </a:pPr>
            <a:r>
              <a:rPr lang="es-ES_tradnl" dirty="0" smtClean="0">
                <a:latin typeface="Tahoma" pitchFamily="34" charset="0"/>
              </a:rPr>
              <a:t>2. Incrementar las utilidades de la Empresa a través del valor agregado que se le proporciona al cliente.</a:t>
            </a:r>
            <a:endParaRPr lang="es-ES_tradnl" dirty="0">
              <a:latin typeface="Tahoma" pitchFamily="34" charset="0"/>
            </a:endParaRPr>
          </a:p>
        </p:txBody>
      </p:sp>
      <p:pic>
        <p:nvPicPr>
          <p:cNvPr id="2050" name="Picture 2" descr="https://encrypted-tbn3.gstatic.com/images?q=tbn:ANd9GcSKSw1xILjXN70ub0f_jnfSH-3v3YNV57VRPqAv-uVIWS1aG-huOfSVTb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1412776"/>
            <a:ext cx="2038350" cy="2238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https://encrypted-tbn2.gstatic.com/images?q=tbn:ANd9GcQPG0aktQr87whxjM1K_Q9HpetQhUa-Zvs9zBwk2uHDGqvbb2J_6XNR_pd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789040"/>
            <a:ext cx="2200275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403648" y="1484784"/>
            <a:ext cx="4536504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1 Rectángulo"/>
          <p:cNvSpPr>
            <a:spLocks noChangeArrowheads="1"/>
          </p:cNvSpPr>
          <p:nvPr/>
        </p:nvSpPr>
        <p:spPr bwMode="auto">
          <a:xfrm>
            <a:off x="1331640" y="2996952"/>
            <a:ext cx="847883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Symbol" pitchFamily="18" charset="2"/>
              <a:buNone/>
            </a:pPr>
            <a:r>
              <a:rPr lang="en-US" dirty="0"/>
              <a:t> </a:t>
            </a:r>
          </a:p>
          <a:p>
            <a:pPr>
              <a:buFont typeface="Symbol" pitchFamily="18" charset="2"/>
              <a:buNone/>
            </a:pPr>
            <a:endParaRPr lang="en-US" u="sng" dirty="0"/>
          </a:p>
          <a:p>
            <a:pPr>
              <a:buFont typeface="Symbol" pitchFamily="18" charset="2"/>
              <a:buNone/>
            </a:pPr>
            <a:endParaRPr lang="en-US" dirty="0"/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Expedir </a:t>
            </a:r>
            <a:r>
              <a:rPr lang="en-US" dirty="0"/>
              <a:t>pedidos de los clientes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Negociar </a:t>
            </a:r>
            <a:r>
              <a:rPr lang="en-US" dirty="0"/>
              <a:t>precios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Clasificar </a:t>
            </a:r>
            <a:r>
              <a:rPr lang="en-US" dirty="0"/>
              <a:t>un proveedor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Cobrar</a:t>
            </a:r>
            <a:endParaRPr lang="en-US" dirty="0"/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Facturar</a:t>
            </a:r>
            <a:endParaRPr lang="en-US" dirty="0"/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smtClean="0"/>
              <a:t>Diseñar </a:t>
            </a:r>
            <a:r>
              <a:rPr lang="en-US" dirty="0"/>
              <a:t>un nuevo producto</a:t>
            </a:r>
          </a:p>
          <a:p>
            <a:pPr>
              <a:buFont typeface="Symbol" pitchFamily="18" charset="2"/>
              <a:buNone/>
            </a:pPr>
            <a:r>
              <a:rPr lang="en-US" dirty="0"/>
              <a:t>	- </a:t>
            </a:r>
            <a:r>
              <a:rPr lang="en-US" dirty="0" err="1" smtClean="0"/>
              <a:t>Elaborar</a:t>
            </a:r>
            <a:r>
              <a:rPr lang="en-US" dirty="0" smtClean="0"/>
              <a:t> </a:t>
            </a:r>
            <a:r>
              <a:rPr lang="en-US" dirty="0" err="1" smtClean="0"/>
              <a:t>informes</a:t>
            </a:r>
            <a:endParaRPr lang="en-US" dirty="0" smtClean="0"/>
          </a:p>
          <a:p>
            <a:pPr>
              <a:buFont typeface="Symbol" pitchFamily="18" charset="2"/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Analizar</a:t>
            </a:r>
            <a:endParaRPr lang="en-US" dirty="0" smtClean="0"/>
          </a:p>
          <a:p>
            <a:pPr>
              <a:buFont typeface="Symbol" pitchFamily="18" charset="2"/>
              <a:buNone/>
            </a:pPr>
            <a:r>
              <a:rPr lang="en-US" dirty="0" smtClean="0"/>
              <a:t>                  - </a:t>
            </a:r>
            <a:r>
              <a:rPr lang="en-US" dirty="0" err="1" smtClean="0"/>
              <a:t>Interpretar</a:t>
            </a:r>
            <a:endParaRPr lang="en-US" dirty="0"/>
          </a:p>
          <a:p>
            <a:pPr>
              <a:buFont typeface="Symbol" pitchFamily="18" charset="2"/>
              <a:buNone/>
            </a:pPr>
            <a:r>
              <a:rPr lang="en-US" dirty="0"/>
              <a:t>	</a:t>
            </a:r>
            <a:r>
              <a:rPr lang="en-US" dirty="0" smtClean="0"/>
              <a:t>- Asear</a:t>
            </a:r>
            <a:r>
              <a:rPr lang="en-US" dirty="0"/>
              <a:t>, etc.</a:t>
            </a:r>
            <a:endParaRPr lang="en-US" u="sng" dirty="0"/>
          </a:p>
          <a:p>
            <a:pPr>
              <a:buFont typeface="Symbol" pitchFamily="18" charset="2"/>
              <a:buNone/>
            </a:pPr>
            <a:endParaRPr lang="en-US" u="sng" dirty="0"/>
          </a:p>
          <a:p>
            <a:pPr>
              <a:buFont typeface="Symbol" pitchFamily="18" charset="2"/>
              <a:buNone/>
            </a:pPr>
            <a:endParaRPr lang="en-US" u="sng" dirty="0"/>
          </a:p>
        </p:txBody>
      </p:sp>
      <p:sp>
        <p:nvSpPr>
          <p:cNvPr id="4" name="3 Flecha curvada hacia la izquierda"/>
          <p:cNvSpPr/>
          <p:nvPr/>
        </p:nvSpPr>
        <p:spPr>
          <a:xfrm>
            <a:off x="6228184" y="620688"/>
            <a:ext cx="1512168" cy="1512168"/>
          </a:xfrm>
          <a:prstGeom prst="curvedLeftArrow">
            <a:avLst/>
          </a:prstGeom>
          <a:solidFill>
            <a:srgbClr val="92D05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3419872" y="188640"/>
            <a:ext cx="3240360" cy="9361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3995936" y="404664"/>
            <a:ext cx="1903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Actividad 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98098" y="1484784"/>
            <a:ext cx="447186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/>
              <a:t>Conjunto de actuaciones o tareas</a:t>
            </a:r>
          </a:p>
          <a:p>
            <a:pPr algn="ctr"/>
            <a:r>
              <a:rPr lang="es-MX" sz="2400" dirty="0" smtClean="0"/>
              <a:t>que tienen como objetivo agregar </a:t>
            </a:r>
          </a:p>
          <a:p>
            <a:pPr algn="ctr"/>
            <a:r>
              <a:rPr lang="es-MX" sz="2400" dirty="0" smtClean="0"/>
              <a:t>valor a un servicio, a un objeto</a:t>
            </a:r>
          </a:p>
          <a:p>
            <a:pPr algn="ctr"/>
            <a:r>
              <a:rPr lang="es-MX" sz="2400" dirty="0" smtClean="0"/>
              <a:t>Producto o servicio.</a:t>
            </a:r>
            <a:endParaRPr lang="es-MX" sz="2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1475656" y="3356992"/>
            <a:ext cx="5974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Generalmente las actividades se describen en verbo, ejemplo: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395536" y="1052736"/>
            <a:ext cx="7921625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Symbol" pitchFamily="18" charset="2"/>
              <a:buNone/>
            </a:pPr>
            <a:r>
              <a:rPr lang="en-US" sz="2400" dirty="0"/>
              <a:t>Una actividad describe lo que la empresa hace, la forma en que se utiliza el tiempo y las salidas de los procesos</a:t>
            </a:r>
            <a:r>
              <a:rPr lang="en-US" sz="2400" dirty="0" smtClean="0"/>
              <a:t>.</a:t>
            </a:r>
          </a:p>
          <a:p>
            <a:pPr algn="just">
              <a:buFont typeface="Symbol" pitchFamily="18" charset="2"/>
              <a:buNone/>
            </a:pPr>
            <a:endParaRPr lang="en-US" sz="2400" dirty="0" smtClean="0"/>
          </a:p>
          <a:p>
            <a:pPr algn="just">
              <a:buFont typeface="Symbol" pitchFamily="18" charset="2"/>
              <a:buNone/>
            </a:pPr>
            <a:endParaRPr lang="en-US" dirty="0" smtClean="0"/>
          </a:p>
          <a:p>
            <a:pPr algn="just">
              <a:buFont typeface="Symbol" pitchFamily="18" charset="2"/>
              <a:buNone/>
            </a:pPr>
            <a:endParaRPr lang="en-US" dirty="0" smtClean="0"/>
          </a:p>
          <a:p>
            <a:pPr algn="just">
              <a:buFont typeface="Symbol" pitchFamily="18" charset="2"/>
              <a:buNone/>
            </a:pPr>
            <a:endParaRPr lang="en-US" dirty="0" smtClean="0"/>
          </a:p>
          <a:p>
            <a:pPr algn="just">
              <a:buFont typeface="Symbol" pitchFamily="18" charset="2"/>
              <a:buNone/>
            </a:pPr>
            <a:endParaRPr lang="en-US" dirty="0"/>
          </a:p>
          <a:p>
            <a:pPr algn="just">
              <a:buFont typeface="Symbol" pitchFamily="18" charset="2"/>
              <a:buNone/>
            </a:pPr>
            <a:endParaRPr lang="en-US" dirty="0"/>
          </a:p>
          <a:p>
            <a:pPr algn="just">
              <a:buFont typeface="Symbol" pitchFamily="18" charset="2"/>
              <a:buNone/>
            </a:pPr>
            <a:endParaRPr lang="en-US" sz="2000" u="sng" dirty="0"/>
          </a:p>
          <a:p>
            <a:pPr algn="just">
              <a:buFont typeface="Symbol" pitchFamily="18" charset="2"/>
              <a:buNone/>
            </a:pPr>
            <a:endParaRPr lang="en-US" sz="2000" u="sng" dirty="0"/>
          </a:p>
        </p:txBody>
      </p:sp>
      <p:pic>
        <p:nvPicPr>
          <p:cNvPr id="30724" name="Picture 4" descr="http://1.bp.blogspot.com/-batT-aRKLPo/TxmiHKeRHFI/AAAAAAAAAkY/1-taDc_PiE8/s640/CONTABILIDAD+POR+%25C3%2581REAS+DE+RESPONSABILID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2492896"/>
            <a:ext cx="3521199" cy="30274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5 CuadroTexto"/>
          <p:cNvSpPr txBox="1"/>
          <p:nvPr/>
        </p:nvSpPr>
        <p:spPr>
          <a:xfrm>
            <a:off x="177245" y="2996952"/>
            <a:ext cx="4864217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Font typeface="Symbol" pitchFamily="18" charset="2"/>
              <a:buNone/>
            </a:pPr>
            <a:r>
              <a:rPr lang="en-US" sz="2400" dirty="0" smtClean="0"/>
              <a:t>El análisis de actividades identifica</a:t>
            </a:r>
          </a:p>
          <a:p>
            <a:pPr algn="ctr">
              <a:buFont typeface="Symbol" pitchFamily="18" charset="2"/>
              <a:buNone/>
            </a:pPr>
            <a:r>
              <a:rPr lang="en-US" sz="2400" dirty="0" smtClean="0"/>
              <a:t> la forma en  que una empresa utiliza </a:t>
            </a:r>
          </a:p>
          <a:p>
            <a:pPr algn="ctr">
              <a:buFont typeface="Symbol" pitchFamily="18" charset="2"/>
              <a:buNone/>
            </a:pPr>
            <a:r>
              <a:rPr lang="en-US" sz="2400" dirty="0" smtClean="0"/>
              <a:t>sus recursos  para conseguir, </a:t>
            </a:r>
          </a:p>
          <a:p>
            <a:pPr algn="ctr">
              <a:buFont typeface="Symbol" pitchFamily="18" charset="2"/>
              <a:buNone/>
            </a:pPr>
            <a:r>
              <a:rPr lang="en-US" sz="2400" dirty="0" smtClean="0"/>
              <a:t> los objetivos del negocio.</a:t>
            </a:r>
            <a:endParaRPr lang="en-US" sz="2400" u="sng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603</Words>
  <Application>Microsoft Office PowerPoint</Application>
  <PresentationFormat>Presentación en pantalla (4:3)</PresentationFormat>
  <Paragraphs>132</Paragraphs>
  <Slides>14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Clip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Conclusión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BEATRIZ CABALLERO</cp:lastModifiedBy>
  <cp:revision>34</cp:revision>
  <dcterms:created xsi:type="dcterms:W3CDTF">2012-08-07T16:35:15Z</dcterms:created>
  <dcterms:modified xsi:type="dcterms:W3CDTF">2014-03-24T17:36:03Z</dcterms:modified>
</cp:coreProperties>
</file>